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1" r:id="rId9"/>
    <p:sldId id="260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4F30F4-6C7F-4292-95BC-0B803F21EA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B82C1E-7794-4667-B764-A17CC15A9A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D6982A-40CD-43DA-8567-57B12C452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B825F-3D86-45F6-A511-5BD4D5ECED9F}" type="datetimeFigureOut">
              <a:rPr lang="nl-NL" smtClean="0"/>
              <a:t>24-3-2021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A5F037-80B2-432A-B280-E84FB8C9C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32FB7E2-216E-4ECD-8F94-9793BFF9A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ECE3-1B87-4FDD-BB2D-867C5F668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4463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1932C0-14B4-48C4-AAEA-8E25D1215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8149595-569D-4858-B1B8-95593B813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D39152A-516F-4A98-A1B0-2EA96D653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B825F-3D86-45F6-A511-5BD4D5ECED9F}" type="datetimeFigureOut">
              <a:rPr lang="nl-NL" smtClean="0"/>
              <a:t>24-3-2021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513168-3CF0-48D4-8BCE-D64E5FBEA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523D6A5-9E6A-4DB3-8E40-38005303E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ECE3-1B87-4FDD-BB2D-867C5F668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353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9196FD4-B970-4B00-B9E6-F15FD7D179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0C63C2E-EA88-4C3C-B8C4-6F0C7BB0E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DFF4B54-62C0-45DF-A7ED-449C6F897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B825F-3D86-45F6-A511-5BD4D5ECED9F}" type="datetimeFigureOut">
              <a:rPr lang="nl-NL" smtClean="0"/>
              <a:t>24-3-2021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E35936-AAF2-4D9F-8E15-D13F770DD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EA91D98-BE59-4E7A-987C-4F09F8B5F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ECE3-1B87-4FDD-BB2D-867C5F668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440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ADD04B-1E24-443B-8E7E-5296B1B46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247870-D654-4940-9326-E18898E87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E46A7E-CC1D-4A3C-A288-9DECE710E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B825F-3D86-45F6-A511-5BD4D5ECED9F}" type="datetimeFigureOut">
              <a:rPr lang="nl-NL" smtClean="0"/>
              <a:t>24-3-2021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96939A-0973-4A14-873A-2E08C9756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C7D4A8-6AE2-4B58-9AC5-CD088E6BA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ECE3-1B87-4FDD-BB2D-867C5F668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3835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72231D-BF9E-4061-8EF7-385C2981B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57ED65C-7DD5-4084-83E4-336878D3E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5A7317-38B1-49C2-9AA8-3CC4B6D6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B825F-3D86-45F6-A511-5BD4D5ECED9F}" type="datetimeFigureOut">
              <a:rPr lang="nl-NL" smtClean="0"/>
              <a:t>24-3-2021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47E294-45FF-4C54-B271-198FEEFEE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17564B0-B8B2-4427-9E6A-EE0E58367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ECE3-1B87-4FDD-BB2D-867C5F668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1548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21DD96-5FE1-4468-A3B4-18F7F2A05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E0F90B-5946-45C8-9B2C-6ECAD9C62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6E11113-007D-442F-A171-319B8B09F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FA2120B-37E9-4013-A782-085B4B70E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B825F-3D86-45F6-A511-5BD4D5ECED9F}" type="datetimeFigureOut">
              <a:rPr lang="nl-NL" smtClean="0"/>
              <a:t>24-3-2021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B13151A-5E66-48D5-BE4C-2745F846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EF01EE4-8830-48BF-8170-DBBE441F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ECE3-1B87-4FDD-BB2D-867C5F668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819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CA1483-6A4D-4C33-955B-5C470DADD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4D7D5A9-506A-4993-B2D7-3C9DC0A72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A1EE9FC-4F90-4226-B3FF-4F41DCC54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3311FB7-E41D-4FA6-B31A-B8A78E4E4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C79A55D-421A-4E02-9E95-110563226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AAB3D61-5FC5-460F-9CB8-77A6D0A79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B825F-3D86-45F6-A511-5BD4D5ECED9F}" type="datetimeFigureOut">
              <a:rPr lang="nl-NL" smtClean="0"/>
              <a:t>24-3-2021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6461B06-A94E-4F58-A762-BC51144F0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10C85FD-3B00-49A0-A0B4-5AAF316B0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ECE3-1B87-4FDD-BB2D-867C5F668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4724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6B865C-2EEF-43D0-8169-CCFA17525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0518D20-6167-43D9-B785-9E5CFA5F6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B825F-3D86-45F6-A511-5BD4D5ECED9F}" type="datetimeFigureOut">
              <a:rPr lang="nl-NL" smtClean="0"/>
              <a:t>24-3-2021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E3B39FB-F456-4DEA-89F1-988B9D26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9EF423A-FF69-4F64-81D9-659D982D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ECE3-1B87-4FDD-BB2D-867C5F668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781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50894AA-A1AF-4BAA-BAC3-29500E653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B825F-3D86-45F6-A511-5BD4D5ECED9F}" type="datetimeFigureOut">
              <a:rPr lang="nl-NL" smtClean="0"/>
              <a:t>24-3-2021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7C6AFC6-181C-4AF0-A7C1-3358EDF16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B366975-A753-4A36-85CA-25D4B3A5B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ECE3-1B87-4FDD-BB2D-867C5F668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30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D9FCA9-DE80-4661-A5C6-AEA03655F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C2F5A9-FC89-4BA5-AB53-69DF83458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E5B476B-409A-4A4A-8856-6EF1C079D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6170797-3AE7-4BBF-8BB8-B9E6C1EC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B825F-3D86-45F6-A511-5BD4D5ECED9F}" type="datetimeFigureOut">
              <a:rPr lang="nl-NL" smtClean="0"/>
              <a:t>24-3-2021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2481DE1-ECD2-4CA4-97E5-8A0CB1A3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DCA1168-99E3-4DEA-B99D-1A12DCC68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ECE3-1B87-4FDD-BB2D-867C5F668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38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A51B36-1974-41B8-9363-335C47D2D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F201F09-0B8C-4844-85B9-6C714AF029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6E1D416-19F6-49A3-B9B0-EAEAC17A0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D9B8B11-C633-4C0D-88BE-A34DFE9DA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B825F-3D86-45F6-A511-5BD4D5ECED9F}" type="datetimeFigureOut">
              <a:rPr lang="nl-NL" smtClean="0"/>
              <a:t>24-3-2021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EFB61B7-8C52-454F-80D6-05549C24B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803326-64DC-4378-B6C0-5D4DE8D7F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ECE3-1B87-4FDD-BB2D-867C5F668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923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86000">
              <a:schemeClr val="accent4">
                <a:lumMod val="20000"/>
                <a:lumOff val="8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04F3A81-6897-4086-AE00-6D91FA68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A2E4B0E-8F89-41BA-9C10-BA2F9D71B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E6A4E3-7617-44EF-A553-59E8A1FE80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B825F-3D86-45F6-A511-5BD4D5ECED9F}" type="datetimeFigureOut">
              <a:rPr lang="nl-NL" smtClean="0"/>
              <a:t>24-3-2021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16B24A-09AC-4B3A-A178-1EA7DF4924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5B1867-48C7-4CEE-8F9B-BE2860BB7E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0ECE3-1B87-4FDD-BB2D-867C5F668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397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leraar24.nl/80882/barbie-in-de-bouwhoek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DC7103B-BD02-4DC3-9078-911DFF5BDD7E}"/>
              </a:ext>
            </a:extLst>
          </p:cNvPr>
          <p:cNvSpPr txBox="1"/>
          <p:nvPr/>
        </p:nvSpPr>
        <p:spPr>
          <a:xfrm>
            <a:off x="3226676" y="2144110"/>
            <a:ext cx="3466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b="1" dirty="0"/>
              <a:t>Les 4 Rapportage</a:t>
            </a:r>
          </a:p>
        </p:txBody>
      </p:sp>
    </p:spTree>
    <p:extLst>
      <p:ext uri="{BB962C8B-B14F-4D97-AF65-F5344CB8AC3E}">
        <p14:creationId xmlns:p14="http://schemas.microsoft.com/office/powerpoint/2010/main" val="1183053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52EA4A6-E12F-4D8E-8049-5FDDA10A1C38}"/>
              </a:ext>
            </a:extLst>
          </p:cNvPr>
          <p:cNvSpPr txBox="1"/>
          <p:nvPr/>
        </p:nvSpPr>
        <p:spPr>
          <a:xfrm>
            <a:off x="2525238" y="1203767"/>
            <a:ext cx="77223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/>
              <a:t>Aan het einde van deze les kan je: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1717478-8A32-41A9-A6C8-2840D993DDE4}"/>
              </a:ext>
            </a:extLst>
          </p:cNvPr>
          <p:cNvSpPr txBox="1"/>
          <p:nvPr/>
        </p:nvSpPr>
        <p:spPr>
          <a:xfrm>
            <a:off x="2608028" y="2552369"/>
            <a:ext cx="56097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Aangeven wat de voor- en nadelen zijn van mondeling </a:t>
            </a:r>
          </a:p>
          <a:p>
            <a:r>
              <a:rPr lang="nl-NL" dirty="0"/>
              <a:t>     en schriftelijk rapporteren</a:t>
            </a:r>
          </a:p>
          <a:p>
            <a:endParaRPr lang="nl-NL" dirty="0"/>
          </a:p>
          <a:p>
            <a:r>
              <a:rPr lang="nl-NL" dirty="0"/>
              <a:t>*  4 vormen van rapportage noemen</a:t>
            </a:r>
          </a:p>
        </p:txBody>
      </p:sp>
    </p:spTree>
    <p:extLst>
      <p:ext uri="{BB962C8B-B14F-4D97-AF65-F5344CB8AC3E}">
        <p14:creationId xmlns:p14="http://schemas.microsoft.com/office/powerpoint/2010/main" val="2190985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567CA05D-6A3B-4AD2-9710-0DA759E27023}"/>
              </a:ext>
            </a:extLst>
          </p:cNvPr>
          <p:cNvSpPr txBox="1"/>
          <p:nvPr/>
        </p:nvSpPr>
        <p:spPr>
          <a:xfrm>
            <a:off x="1618593" y="571344"/>
            <a:ext cx="2067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Rapporteren is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B0053FD-B556-4755-BE91-C8E857A96F97}"/>
              </a:ext>
            </a:extLst>
          </p:cNvPr>
          <p:cNvSpPr txBox="1"/>
          <p:nvPr/>
        </p:nvSpPr>
        <p:spPr>
          <a:xfrm>
            <a:off x="1618593" y="1140381"/>
            <a:ext cx="7543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Verslag doen van gebeurtenissen of situaties die je hebt waargenomen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9FEA285-7691-44BB-B224-B76C8B77D788}"/>
              </a:ext>
            </a:extLst>
          </p:cNvPr>
          <p:cNvSpPr txBox="1"/>
          <p:nvPr/>
        </p:nvSpPr>
        <p:spPr>
          <a:xfrm>
            <a:off x="1620323" y="2353577"/>
            <a:ext cx="4131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Waarom rapporteren (functie):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019E338-5213-4425-A2DE-DED358B2A8C8}"/>
              </a:ext>
            </a:extLst>
          </p:cNvPr>
          <p:cNvSpPr txBox="1"/>
          <p:nvPr/>
        </p:nvSpPr>
        <p:spPr>
          <a:xfrm>
            <a:off x="1870391" y="3419960"/>
            <a:ext cx="1239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informeren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977AB97F-AAA9-42D2-B785-9E20A8AC2168}"/>
              </a:ext>
            </a:extLst>
          </p:cNvPr>
          <p:cNvSpPr txBox="1"/>
          <p:nvPr/>
        </p:nvSpPr>
        <p:spPr>
          <a:xfrm>
            <a:off x="4275281" y="3861786"/>
            <a:ext cx="1114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evalueren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6349544-F7B8-4616-A170-0F13AD71DCF7}"/>
              </a:ext>
            </a:extLst>
          </p:cNvPr>
          <p:cNvSpPr txBox="1"/>
          <p:nvPr/>
        </p:nvSpPr>
        <p:spPr>
          <a:xfrm>
            <a:off x="6018418" y="3235294"/>
            <a:ext cx="109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adviseren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04B41EC8-47F8-45FE-9715-698EDF7EF927}"/>
              </a:ext>
            </a:extLst>
          </p:cNvPr>
          <p:cNvSpPr txBox="1"/>
          <p:nvPr/>
        </p:nvSpPr>
        <p:spPr>
          <a:xfrm>
            <a:off x="4937866" y="4900760"/>
            <a:ext cx="1627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verantwoorden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7A421772-56CB-4D5E-9032-5975F0D6DE1B}"/>
              </a:ext>
            </a:extLst>
          </p:cNvPr>
          <p:cNvSpPr txBox="1"/>
          <p:nvPr/>
        </p:nvSpPr>
        <p:spPr>
          <a:xfrm>
            <a:off x="2534484" y="5277663"/>
            <a:ext cx="1151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signaleren</a:t>
            </a:r>
          </a:p>
        </p:txBody>
      </p:sp>
    </p:spTree>
    <p:extLst>
      <p:ext uri="{BB962C8B-B14F-4D97-AF65-F5344CB8AC3E}">
        <p14:creationId xmlns:p14="http://schemas.microsoft.com/office/powerpoint/2010/main" val="120284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233DDBC-D6F7-4655-A642-330CF5032400}"/>
              </a:ext>
            </a:extLst>
          </p:cNvPr>
          <p:cNvSpPr txBox="1"/>
          <p:nvPr/>
        </p:nvSpPr>
        <p:spPr>
          <a:xfrm>
            <a:off x="1250730" y="998483"/>
            <a:ext cx="8783558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b="1" dirty="0"/>
              <a:t>Opdracht</a:t>
            </a:r>
          </a:p>
          <a:p>
            <a:endParaRPr lang="nl-NL" sz="2400" dirty="0"/>
          </a:p>
          <a:p>
            <a:r>
              <a:rPr lang="nl-NL" sz="2400" dirty="0"/>
              <a:t>We maken twee groepen</a:t>
            </a:r>
          </a:p>
          <a:p>
            <a:r>
              <a:rPr lang="nl-NL" sz="2400" dirty="0"/>
              <a:t>Wijs een beginner aan</a:t>
            </a:r>
          </a:p>
          <a:p>
            <a:r>
              <a:rPr lang="nl-NL" sz="2400" dirty="0"/>
              <a:t>Deze leest de situatie op </a:t>
            </a:r>
            <a:r>
              <a:rPr lang="nl-NL" sz="2400" dirty="0" err="1"/>
              <a:t>pag</a:t>
            </a:r>
            <a:r>
              <a:rPr lang="nl-NL" sz="2400" dirty="0"/>
              <a:t> 49 van het werkboek</a:t>
            </a:r>
          </a:p>
          <a:p>
            <a:r>
              <a:rPr lang="nl-NL" sz="2400" dirty="0"/>
              <a:t>De beginner fluistert de situatie door, </a:t>
            </a:r>
          </a:p>
          <a:p>
            <a:r>
              <a:rPr lang="nl-NL" sz="2400" dirty="0"/>
              <a:t>daarna de volgende, </a:t>
            </a:r>
            <a:r>
              <a:rPr lang="nl-NL" sz="2400" dirty="0" err="1"/>
              <a:t>etc</a:t>
            </a:r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r>
              <a:rPr lang="nl-NL" sz="2400" b="1" dirty="0"/>
              <a:t>Wat komt eruit?</a:t>
            </a:r>
          </a:p>
          <a:p>
            <a:r>
              <a:rPr lang="nl-NL" sz="2400" b="1" dirty="0"/>
              <a:t>Wat zegt dit over de betrouwbaarheid van mondelinge rapportage?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C08611C-1D9F-4D56-9F5C-ECBE566F7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2840" y="998483"/>
            <a:ext cx="2942896" cy="294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002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532C0161-D7E6-4619-932B-7C74738EB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7507" y="5172710"/>
            <a:ext cx="3248025" cy="140970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E23407E-58D1-41B1-9AEC-E63729E82A27}"/>
              </a:ext>
            </a:extLst>
          </p:cNvPr>
          <p:cNvSpPr txBox="1"/>
          <p:nvPr/>
        </p:nvSpPr>
        <p:spPr>
          <a:xfrm>
            <a:off x="3931920" y="904240"/>
            <a:ext cx="42039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/>
              <a:t>Mondelinge rapportage</a:t>
            </a:r>
          </a:p>
          <a:p>
            <a:endParaRPr lang="nl-NL" sz="3200" b="1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58A6F1E-8971-416B-948B-D22509D23B2F}"/>
              </a:ext>
            </a:extLst>
          </p:cNvPr>
          <p:cNvSpPr txBox="1"/>
          <p:nvPr/>
        </p:nvSpPr>
        <p:spPr>
          <a:xfrm>
            <a:off x="2266950" y="2114550"/>
            <a:ext cx="3617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Kan je je goed mondeling uitdrukken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E7C2564-D51F-4DA8-9164-BE1AD594FD0E}"/>
              </a:ext>
            </a:extLst>
          </p:cNvPr>
          <p:cNvSpPr txBox="1"/>
          <p:nvPr/>
        </p:nvSpPr>
        <p:spPr>
          <a:xfrm>
            <a:off x="7153275" y="2771775"/>
            <a:ext cx="239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Kan je ordelijk vertellen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9B6D87D-BDCD-47F1-A8BD-667FBC2977D9}"/>
              </a:ext>
            </a:extLst>
          </p:cNvPr>
          <p:cNvSpPr txBox="1"/>
          <p:nvPr/>
        </p:nvSpPr>
        <p:spPr>
          <a:xfrm>
            <a:off x="739287" y="3274298"/>
            <a:ext cx="5144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Kan je goed inspelen op de signalen van de luisteraar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36840A5-67AA-4BBE-A014-11CF288716FF}"/>
              </a:ext>
            </a:extLst>
          </p:cNvPr>
          <p:cNvSpPr txBox="1"/>
          <p:nvPr/>
        </p:nvSpPr>
        <p:spPr>
          <a:xfrm>
            <a:off x="6629400" y="4013061"/>
            <a:ext cx="4854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Kan je de ander de ruimte geven door bijv. pauzes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2BEAF9D8-DB6D-4A99-AD9F-99FB499ECFAA}"/>
              </a:ext>
            </a:extLst>
          </p:cNvPr>
          <p:cNvSpPr txBox="1"/>
          <p:nvPr/>
        </p:nvSpPr>
        <p:spPr>
          <a:xfrm>
            <a:off x="739287" y="4434046"/>
            <a:ext cx="2699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Kan je kort en duidelijk zijn</a:t>
            </a:r>
          </a:p>
        </p:txBody>
      </p:sp>
    </p:spTree>
    <p:extLst>
      <p:ext uri="{BB962C8B-B14F-4D97-AF65-F5344CB8AC3E}">
        <p14:creationId xmlns:p14="http://schemas.microsoft.com/office/powerpoint/2010/main" val="277091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CDC5A7C-DE0F-473A-806C-ECB6658DB592}"/>
              </a:ext>
            </a:extLst>
          </p:cNvPr>
          <p:cNvSpPr txBox="1"/>
          <p:nvPr/>
        </p:nvSpPr>
        <p:spPr>
          <a:xfrm>
            <a:off x="3781424" y="731520"/>
            <a:ext cx="43872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Schriftelijke rapportage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B5AD5BD-A30C-4AC3-9FBD-F7D40E17E6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1816" y="4571365"/>
            <a:ext cx="2124075" cy="21526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13CC8B8E-C680-4580-8ABE-7E92D58C6804}"/>
              </a:ext>
            </a:extLst>
          </p:cNvPr>
          <p:cNvSpPr txBox="1"/>
          <p:nvPr/>
        </p:nvSpPr>
        <p:spPr>
          <a:xfrm>
            <a:off x="467360" y="1788160"/>
            <a:ext cx="6686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Kan je het zo opschrijven dat er geen misverstanden ontstaan?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A3EDBE7-B960-4DEB-BBAF-ACBD8857914F}"/>
              </a:ext>
            </a:extLst>
          </p:cNvPr>
          <p:cNvSpPr txBox="1"/>
          <p:nvPr/>
        </p:nvSpPr>
        <p:spPr>
          <a:xfrm>
            <a:off x="6925891" y="2774404"/>
            <a:ext cx="3504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Heb je je respectvol uitgedrukt?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8A390DC-748E-4E1D-9DE0-F20EF9043EE3}"/>
              </a:ext>
            </a:extLst>
          </p:cNvPr>
          <p:cNvSpPr txBox="1"/>
          <p:nvPr/>
        </p:nvSpPr>
        <p:spPr>
          <a:xfrm>
            <a:off x="975360" y="3093997"/>
            <a:ext cx="46208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Heb je onderscheid gemaakt tussen feiten </a:t>
            </a:r>
          </a:p>
          <a:p>
            <a:r>
              <a:rPr lang="nl-NL" sz="2000" dirty="0"/>
              <a:t>En meningen?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F521351-C28D-4AA6-A27B-F8D3F2FDD5D5}"/>
              </a:ext>
            </a:extLst>
          </p:cNvPr>
          <p:cNvSpPr txBox="1"/>
          <p:nvPr/>
        </p:nvSpPr>
        <p:spPr>
          <a:xfrm>
            <a:off x="8168640" y="3972560"/>
            <a:ext cx="2743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Is je taalgebruik correct?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5FF50A5F-DF79-49B4-93F5-742C769EDB87}"/>
              </a:ext>
            </a:extLst>
          </p:cNvPr>
          <p:cNvSpPr txBox="1"/>
          <p:nvPr/>
        </p:nvSpPr>
        <p:spPr>
          <a:xfrm>
            <a:off x="975360" y="5090160"/>
            <a:ext cx="35718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Is je verslag logisch opgebouwd?</a:t>
            </a:r>
          </a:p>
        </p:txBody>
      </p:sp>
    </p:spTree>
    <p:extLst>
      <p:ext uri="{BB962C8B-B14F-4D97-AF65-F5344CB8AC3E}">
        <p14:creationId xmlns:p14="http://schemas.microsoft.com/office/powerpoint/2010/main" val="198054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E115A54-DF8F-4C69-B7AF-B5FF64CDE312}"/>
              </a:ext>
            </a:extLst>
          </p:cNvPr>
          <p:cNvSpPr/>
          <p:nvPr/>
        </p:nvSpPr>
        <p:spPr>
          <a:xfrm>
            <a:off x="2343631" y="1057255"/>
            <a:ext cx="72812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Vormen van rapporteren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6DB4234-E8F6-4AB9-82DF-9D6E5AC0F19E}"/>
              </a:ext>
            </a:extLst>
          </p:cNvPr>
          <p:cNvSpPr txBox="1"/>
          <p:nvPr/>
        </p:nvSpPr>
        <p:spPr>
          <a:xfrm>
            <a:off x="3898612" y="2478454"/>
            <a:ext cx="4002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1. Overdracht: bij wisseldienst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EB0C879-95C2-436F-AD93-F192F89692AD}"/>
              </a:ext>
            </a:extLst>
          </p:cNvPr>
          <p:cNvSpPr txBox="1"/>
          <p:nvPr/>
        </p:nvSpPr>
        <p:spPr>
          <a:xfrm>
            <a:off x="3884982" y="3234189"/>
            <a:ext cx="5518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2. Dagboek: contact met thuis, herinnering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976BFEE-396E-4DC3-A24C-F645DFB8A2C7}"/>
              </a:ext>
            </a:extLst>
          </p:cNvPr>
          <p:cNvSpPr txBox="1"/>
          <p:nvPr/>
        </p:nvSpPr>
        <p:spPr>
          <a:xfrm>
            <a:off x="3884982" y="3993143"/>
            <a:ext cx="4840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3. Voortgangsverslag: bij behandeling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941D404-B379-4CC2-988B-12335CF2C40F}"/>
              </a:ext>
            </a:extLst>
          </p:cNvPr>
          <p:cNvSpPr txBox="1"/>
          <p:nvPr/>
        </p:nvSpPr>
        <p:spPr>
          <a:xfrm>
            <a:off x="3884982" y="4857125"/>
            <a:ext cx="2714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4. Observatieverslag</a:t>
            </a:r>
          </a:p>
        </p:txBody>
      </p:sp>
    </p:spTree>
    <p:extLst>
      <p:ext uri="{BB962C8B-B14F-4D97-AF65-F5344CB8AC3E}">
        <p14:creationId xmlns:p14="http://schemas.microsoft.com/office/powerpoint/2010/main" val="3967561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E4A2C8E-CD8A-40BB-A542-72545C9C47C4}"/>
              </a:ext>
            </a:extLst>
          </p:cNvPr>
          <p:cNvSpPr txBox="1"/>
          <p:nvPr/>
        </p:nvSpPr>
        <p:spPr>
          <a:xfrm>
            <a:off x="2524125" y="2521059"/>
            <a:ext cx="652659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Werkboek:</a:t>
            </a:r>
          </a:p>
          <a:p>
            <a:endParaRPr lang="nl-NL" sz="2800" b="1" dirty="0"/>
          </a:p>
          <a:p>
            <a:r>
              <a:rPr lang="nl-NL" sz="2800" b="1" dirty="0"/>
              <a:t>Maak opdracht 1 tot en met 5 op </a:t>
            </a:r>
            <a:r>
              <a:rPr lang="nl-NL" sz="2800" b="1" dirty="0" err="1"/>
              <a:t>blz</a:t>
            </a:r>
            <a:r>
              <a:rPr lang="nl-NL" sz="2800" b="1" dirty="0"/>
              <a:t> 70-72</a:t>
            </a:r>
          </a:p>
          <a:p>
            <a:r>
              <a:rPr lang="nl-NL" sz="2800" b="1" dirty="0"/>
              <a:t>van je werkboek</a:t>
            </a:r>
          </a:p>
        </p:txBody>
      </p:sp>
    </p:spTree>
    <p:extLst>
      <p:ext uri="{BB962C8B-B14F-4D97-AF65-F5344CB8AC3E}">
        <p14:creationId xmlns:p14="http://schemas.microsoft.com/office/powerpoint/2010/main" val="4210497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8B6576DB-8B8C-481C-AFAA-FC5B8969CBE8}"/>
              </a:ext>
            </a:extLst>
          </p:cNvPr>
          <p:cNvSpPr/>
          <p:nvPr/>
        </p:nvSpPr>
        <p:spPr>
          <a:xfrm>
            <a:off x="6015203" y="6247776"/>
            <a:ext cx="5533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>
                <a:hlinkClick r:id="rId2"/>
              </a:rPr>
              <a:t>https://www.leraar24.nl/80882/barbie-in-de-bouwhoek/</a:t>
            </a:r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43C7B71-2F68-4457-B88C-C74C1EA30047}"/>
              </a:ext>
            </a:extLst>
          </p:cNvPr>
          <p:cNvSpPr txBox="1"/>
          <p:nvPr/>
        </p:nvSpPr>
        <p:spPr>
          <a:xfrm>
            <a:off x="1119353" y="240892"/>
            <a:ext cx="953132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b="1" dirty="0"/>
              <a:t>Filmpje: meer meisjes in de bouwhoek</a:t>
            </a:r>
          </a:p>
          <a:p>
            <a:endParaRPr lang="nl-NL" sz="2400" b="1" dirty="0"/>
          </a:p>
          <a:p>
            <a:r>
              <a:rPr lang="nl-NL" sz="2400" b="1" dirty="0"/>
              <a:t>Doel van de juf:     meer meisjes in de bouwhoek, want dat is</a:t>
            </a:r>
          </a:p>
          <a:p>
            <a:r>
              <a:rPr lang="nl-NL" sz="2400" b="1" dirty="0"/>
              <a:t>                                  goed voor de ontwikkeling van het ruimtelijk inzicht</a:t>
            </a:r>
          </a:p>
          <a:p>
            <a:r>
              <a:rPr lang="nl-NL" sz="2400" b="1" dirty="0"/>
              <a:t>Aanpak:                   stimuleren met grote afbeelding van een huis</a:t>
            </a:r>
          </a:p>
          <a:p>
            <a:r>
              <a:rPr lang="nl-NL" sz="2400" b="1" dirty="0"/>
              <a:t>                                  toevoegen andere materialen, zoals barbies en diertjes</a:t>
            </a:r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FB9D7A1-9463-46AA-8998-A66CAD4F674E}"/>
              </a:ext>
            </a:extLst>
          </p:cNvPr>
          <p:cNvSpPr txBox="1"/>
          <p:nvPr/>
        </p:nvSpPr>
        <p:spPr>
          <a:xfrm>
            <a:off x="1338428" y="2516386"/>
            <a:ext cx="721101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2000"/>
          </a:p>
          <a:p>
            <a:pPr marL="457200" indent="-457200">
              <a:buFont typeface="+mj-lt"/>
              <a:buAutoNum type="arabicPeriod"/>
            </a:pPr>
            <a:r>
              <a:rPr lang="nl-NL" sz="2000"/>
              <a:t>Observeer wat het meisje doet  in het zwarte bloemetjesjurkje </a:t>
            </a:r>
          </a:p>
          <a:p>
            <a:r>
              <a:rPr lang="nl-NL" sz="2000"/>
              <a:t>en het meisje in het grijze jurkje. </a:t>
            </a:r>
          </a:p>
          <a:p>
            <a:r>
              <a:rPr lang="nl-NL" sz="2000"/>
              <a:t>Het is een niet-gestructureerde/niet participerende observatie</a:t>
            </a:r>
          </a:p>
          <a:p>
            <a:endParaRPr lang="nl-NL" sz="2000"/>
          </a:p>
          <a:p>
            <a:r>
              <a:rPr lang="nl-NL" sz="2000"/>
              <a:t>2. Maak aantekeningen</a:t>
            </a:r>
          </a:p>
          <a:p>
            <a:endParaRPr lang="nl-NL" sz="2000"/>
          </a:p>
          <a:p>
            <a:r>
              <a:rPr lang="nl-NL" sz="2000"/>
              <a:t>3. Doe mondeling verslag van wat je hebt geobserveerd.</a:t>
            </a:r>
          </a:p>
          <a:p>
            <a:r>
              <a:rPr lang="nl-NL" sz="2000"/>
              <a:t>Is het doel van de juf bereikt voor deze meisjes?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D2EFDB5-90A6-44E6-915A-755544A5AB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9441" y="3253859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6186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2865</TotalTime>
  <Words>329</Words>
  <Application>Microsoft Office PowerPoint</Application>
  <PresentationFormat>Breedbeeld</PresentationFormat>
  <Paragraphs>63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Laura Beeftink</dc:creator>
  <cp:lastModifiedBy>Laura Beeftink</cp:lastModifiedBy>
  <cp:revision>15</cp:revision>
  <dcterms:created xsi:type="dcterms:W3CDTF">2019-11-16T09:56:18Z</dcterms:created>
  <dcterms:modified xsi:type="dcterms:W3CDTF">2021-03-24T12:44:33Z</dcterms:modified>
</cp:coreProperties>
</file>